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99"/>
    <a:srgbClr val="996633"/>
    <a:srgbClr val="FF99CC"/>
    <a:srgbClr val="CC0066"/>
    <a:srgbClr val="993366"/>
    <a:srgbClr val="CC3366"/>
    <a:srgbClr val="003366"/>
    <a:srgbClr val="006699"/>
    <a:srgbClr val="336666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3" autoAdjust="0"/>
    <p:restoredTop sz="98918" autoAdjust="0"/>
  </p:normalViewPr>
  <p:slideViewPr>
    <p:cSldViewPr snapToGrid="0" snapToObjects="1">
      <p:cViewPr>
        <p:scale>
          <a:sx n="80" d="100"/>
          <a:sy n="80" d="100"/>
        </p:scale>
        <p:origin x="-175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 spc="100">
                <a:solidFill>
                  <a:srgbClr val="FFFFFF"/>
                </a:solidFill>
              </a:defRPr>
            </a:lvl1pPr>
          </a:lstStyle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1" spc="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solidFill>
            <a:srgbClr val="993399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solidFill>
            <a:srgbClr val="993399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edyt. styl wz. tyt.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solidFill>
            <a:schemeClr val="accent4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29.08.2013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‹nr›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wmf"/><Relationship Id="rId12" Type="http://schemas.openxmlformats.org/officeDocument/2006/relationships/image" Target="../media/image11.wmf"/><Relationship Id="rId13" Type="http://schemas.openxmlformats.org/officeDocument/2006/relationships/image" Target="../media/image12.wmf"/><Relationship Id="rId14" Type="http://schemas.openxmlformats.org/officeDocument/2006/relationships/image" Target="../media/image13.wmf"/><Relationship Id="rId15" Type="http://schemas.openxmlformats.org/officeDocument/2006/relationships/image" Target="../media/image14.wmf"/><Relationship Id="rId16" Type="http://schemas.openxmlformats.org/officeDocument/2006/relationships/image" Target="../media/image15.wmf"/><Relationship Id="rId17" Type="http://schemas.openxmlformats.org/officeDocument/2006/relationships/image" Target="../media/image16.wmf"/><Relationship Id="rId18" Type="http://schemas.openxmlformats.org/officeDocument/2006/relationships/image" Target="../media/image17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microsoft.com/office/2007/relationships/hdphoto" Target="../media/hdphoto1.wdp"/><Relationship Id="rId7" Type="http://schemas.openxmlformats.org/officeDocument/2006/relationships/image" Target="../media/image6.wmf"/><Relationship Id="rId8" Type="http://schemas.openxmlformats.org/officeDocument/2006/relationships/image" Target="../media/image7.wmf"/><Relationship Id="rId9" Type="http://schemas.openxmlformats.org/officeDocument/2006/relationships/image" Target="../media/image8.wmf"/><Relationship Id="rId10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wmf"/><Relationship Id="rId12" Type="http://schemas.openxmlformats.org/officeDocument/2006/relationships/image" Target="../media/image16.wmf"/><Relationship Id="rId13" Type="http://schemas.openxmlformats.org/officeDocument/2006/relationships/image" Target="../media/image17.wmf"/><Relationship Id="rId14" Type="http://schemas.openxmlformats.org/officeDocument/2006/relationships/image" Target="../media/image6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microsoft.com/office/2007/relationships/hdphoto" Target="../media/hdphoto1.wdp"/><Relationship Id="rId7" Type="http://schemas.openxmlformats.org/officeDocument/2006/relationships/image" Target="../media/image11.wmf"/><Relationship Id="rId8" Type="http://schemas.openxmlformats.org/officeDocument/2006/relationships/image" Target="../media/image12.wmf"/><Relationship Id="rId9" Type="http://schemas.openxmlformats.org/officeDocument/2006/relationships/image" Target="../media/image13.wmf"/><Relationship Id="rId10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750" y="1652221"/>
            <a:ext cx="5129834" cy="1030019"/>
          </a:xfrm>
        </p:spPr>
        <p:txBody>
          <a:bodyPr>
            <a:noAutofit/>
          </a:bodyPr>
          <a:lstStyle/>
          <a:p>
            <a:pPr algn="l"/>
            <a:r>
              <a:rPr lang="pl-PL" sz="4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Pole trapezu</a:t>
            </a:r>
            <a:endParaRPr lang="pl-PL" sz="4800" dirty="0"/>
          </a:p>
        </p:txBody>
      </p:sp>
      <p:pic>
        <p:nvPicPr>
          <p:cNvPr id="9" name="Obraz 8" descr="7749816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84" y="2962819"/>
            <a:ext cx="1777043" cy="3084679"/>
          </a:xfrm>
          <a:prstGeom prst="rect">
            <a:avLst/>
          </a:prstGeom>
        </p:spPr>
      </p:pic>
      <p:pic>
        <p:nvPicPr>
          <p:cNvPr id="11" name="Obraz 10" descr="dziewczynk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424" y="2695608"/>
            <a:ext cx="2783840" cy="4175760"/>
          </a:xfrm>
          <a:prstGeom prst="rect">
            <a:avLst/>
          </a:prstGeom>
        </p:spPr>
      </p:pic>
      <p:pic>
        <p:nvPicPr>
          <p:cNvPr id="12" name="Obraz 11" descr="mlodz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09" y="4050632"/>
            <a:ext cx="2041699" cy="254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2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Obraz 35" descr="7749816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459" y="227014"/>
            <a:ext cx="1003104" cy="1741237"/>
          </a:xfrm>
          <a:prstGeom prst="rect">
            <a:avLst/>
          </a:prstGeom>
        </p:spPr>
      </p:pic>
      <p:pic>
        <p:nvPicPr>
          <p:cNvPr id="39" name="Obraz 38" descr="dziewczynka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7"/>
          <a:stretch/>
        </p:blipFill>
        <p:spPr>
          <a:xfrm>
            <a:off x="5967589" y="61748"/>
            <a:ext cx="2089029" cy="2269726"/>
          </a:xfrm>
          <a:prstGeom prst="rect">
            <a:avLst/>
          </a:prstGeom>
        </p:spPr>
      </p:pic>
      <p:pic>
        <p:nvPicPr>
          <p:cNvPr id="40" name="Obraz 39" descr="mlodz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625" y="160871"/>
            <a:ext cx="1388675" cy="1728052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trapezu</a:t>
            </a:r>
            <a:endParaRPr lang="pl-PL" dirty="0"/>
          </a:p>
        </p:txBody>
      </p:sp>
      <p:pic>
        <p:nvPicPr>
          <p:cNvPr id="6" name="Obraz 5" descr="podkreslenie_niebieskie.wmf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1027550" y="2611273"/>
            <a:ext cx="5787478" cy="1234269"/>
            <a:chOff x="980914" y="2646459"/>
            <a:chExt cx="5957309" cy="1270488"/>
          </a:xfrm>
        </p:grpSpPr>
        <p:pic>
          <p:nvPicPr>
            <p:cNvPr id="22" name="Obraz 21" descr="rysunki_tik_0132_slaj1_rownoleglobok_czesc2.wm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450" y="2646460"/>
              <a:ext cx="2154556" cy="1234268"/>
            </a:xfrm>
            <a:prstGeom prst="rect">
              <a:avLst/>
            </a:prstGeom>
          </p:spPr>
        </p:pic>
        <p:pic>
          <p:nvPicPr>
            <p:cNvPr id="23" name="Obraz 22" descr="rysunki_tik_0132_slaj1_rownoleglobok_czesc1.wmf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1"/>
            <a:stretch/>
          </p:blipFill>
          <p:spPr>
            <a:xfrm>
              <a:off x="980914" y="2646460"/>
              <a:ext cx="735546" cy="1234268"/>
            </a:xfrm>
            <a:prstGeom prst="rect">
              <a:avLst/>
            </a:prstGeom>
          </p:spPr>
        </p:pic>
        <p:pic>
          <p:nvPicPr>
            <p:cNvPr id="24" name="Obraz 23" descr="rysunki_tik_0132_slaj1_prostokat_czesc2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827" y="2646459"/>
              <a:ext cx="2217782" cy="1270488"/>
            </a:xfrm>
            <a:prstGeom prst="rect">
              <a:avLst/>
            </a:prstGeom>
          </p:spPr>
        </p:pic>
        <p:pic>
          <p:nvPicPr>
            <p:cNvPr id="25" name="Obraz 24" descr="rysunki_tik_0132_slaj1_prostokat_czesc1.wmf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3"/>
            <a:stretch/>
          </p:blipFill>
          <p:spPr>
            <a:xfrm>
              <a:off x="6184581" y="2646459"/>
              <a:ext cx="753642" cy="1270488"/>
            </a:xfrm>
            <a:prstGeom prst="rect">
              <a:avLst/>
            </a:prstGeom>
          </p:spPr>
        </p:pic>
      </p:grpSp>
      <p:sp>
        <p:nvSpPr>
          <p:cNvPr id="27" name="Objaśnienie w chmurce 26"/>
          <p:cNvSpPr/>
          <p:nvPr/>
        </p:nvSpPr>
        <p:spPr>
          <a:xfrm>
            <a:off x="3478322" y="1822623"/>
            <a:ext cx="3011722" cy="866619"/>
          </a:xfrm>
          <a:prstGeom prst="cloudCallout">
            <a:avLst>
              <a:gd name="adj1" fmla="val -21720"/>
              <a:gd name="adj2" fmla="val 8445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oleTekstowe 27"/>
          <p:cNvSpPr txBox="1"/>
          <p:nvPr/>
        </p:nvSpPr>
        <p:spPr>
          <a:xfrm>
            <a:off x="3555675" y="1968251"/>
            <a:ext cx="2827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/>
              <a:t>W</a:t>
            </a:r>
            <a:r>
              <a:rPr lang="pl-PL" sz="2000" dirty="0" smtClean="0"/>
              <a:t>itamy </a:t>
            </a:r>
            <a:r>
              <a:rPr lang="pl-PL" sz="2000" dirty="0"/>
              <a:t>czworokąty </a:t>
            </a:r>
            <a:endParaRPr lang="pl-PL" sz="2000" dirty="0">
              <a:solidFill>
                <a:srgbClr val="660066"/>
              </a:solidFill>
            </a:endParaRPr>
          </a:p>
        </p:txBody>
      </p:sp>
      <p:pic>
        <p:nvPicPr>
          <p:cNvPr id="30" name="Obraz 29" descr="rysunki_tik_0133_slaj1_trapez_caly02_czesc1.wm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2"/>
          <a:stretch/>
        </p:blipFill>
        <p:spPr>
          <a:xfrm>
            <a:off x="765515" y="4270507"/>
            <a:ext cx="439011" cy="1211184"/>
          </a:xfrm>
          <a:prstGeom prst="rect">
            <a:avLst/>
          </a:prstGeom>
        </p:spPr>
      </p:pic>
      <p:pic>
        <p:nvPicPr>
          <p:cNvPr id="31" name="Obraz 30" descr="rysunki_tik_0133_slaj1_trapez_caly02_czesc2.wm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" b="1"/>
          <a:stretch/>
        </p:blipFill>
        <p:spPr>
          <a:xfrm>
            <a:off x="1196611" y="4250729"/>
            <a:ext cx="1230962" cy="1230962"/>
          </a:xfrm>
          <a:prstGeom prst="rect">
            <a:avLst/>
          </a:prstGeom>
        </p:spPr>
      </p:pic>
      <p:pic>
        <p:nvPicPr>
          <p:cNvPr id="32" name="Obraz 31" descr="rysunki_tik_0133_slaj1_trapez_caly02_czesc3.wmf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"/>
          <a:stretch/>
        </p:blipFill>
        <p:spPr>
          <a:xfrm>
            <a:off x="2408267" y="4270173"/>
            <a:ext cx="915051" cy="1209175"/>
          </a:xfrm>
          <a:prstGeom prst="rect">
            <a:avLst/>
          </a:prstGeom>
        </p:spPr>
      </p:pic>
      <p:pic>
        <p:nvPicPr>
          <p:cNvPr id="35" name="Obraz 34" descr="rysunki_tik_0133_slaj1_trapez_caly01.wmf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6" b="1"/>
          <a:stretch/>
        </p:blipFill>
        <p:spPr>
          <a:xfrm>
            <a:off x="4270197" y="4247449"/>
            <a:ext cx="2546533" cy="1211184"/>
          </a:xfrm>
          <a:prstGeom prst="rect">
            <a:avLst/>
          </a:prstGeom>
        </p:spPr>
      </p:pic>
      <p:sp>
        <p:nvSpPr>
          <p:cNvPr id="37" name="Objaśnienie w chmurce 36"/>
          <p:cNvSpPr/>
          <p:nvPr/>
        </p:nvSpPr>
        <p:spPr>
          <a:xfrm>
            <a:off x="1363009" y="5520495"/>
            <a:ext cx="3519436" cy="1046693"/>
          </a:xfrm>
          <a:prstGeom prst="cloudCallout">
            <a:avLst>
              <a:gd name="adj1" fmla="val -19142"/>
              <a:gd name="adj2" fmla="val -794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PoleTekstowe 37"/>
          <p:cNvSpPr txBox="1"/>
          <p:nvPr/>
        </p:nvSpPr>
        <p:spPr>
          <a:xfrm>
            <a:off x="1547385" y="5699873"/>
            <a:ext cx="33350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Słyszeliśmy</a:t>
            </a:r>
            <a:r>
              <a:rPr lang="pl-PL" sz="1600" dirty="0"/>
              <a:t>, że podobno możesz zmienić się w prostokąt</a:t>
            </a:r>
            <a:r>
              <a:rPr lang="cs-CZ" sz="1600" dirty="0"/>
              <a:t> </a:t>
            </a:r>
            <a:endParaRPr lang="pl-PL" sz="1600" dirty="0"/>
          </a:p>
        </p:txBody>
      </p:sp>
      <p:sp>
        <p:nvSpPr>
          <p:cNvPr id="41" name="Objaśnienie w chmurce 40"/>
          <p:cNvSpPr/>
          <p:nvPr/>
        </p:nvSpPr>
        <p:spPr>
          <a:xfrm>
            <a:off x="6968174" y="2439277"/>
            <a:ext cx="1315345" cy="588520"/>
          </a:xfrm>
          <a:prstGeom prst="cloudCallout">
            <a:avLst>
              <a:gd name="adj1" fmla="val -57123"/>
              <a:gd name="adj2" fmla="val 89245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oleTekstowe 41"/>
          <p:cNvSpPr txBox="1"/>
          <p:nvPr/>
        </p:nvSpPr>
        <p:spPr>
          <a:xfrm>
            <a:off x="7045527" y="2514349"/>
            <a:ext cx="123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Tak</a:t>
            </a:r>
            <a:endParaRPr lang="pl-PL" sz="1600" dirty="0">
              <a:solidFill>
                <a:srgbClr val="660066"/>
              </a:solidFill>
            </a:endParaRPr>
          </a:p>
        </p:txBody>
      </p:sp>
      <p:sp>
        <p:nvSpPr>
          <p:cNvPr id="43" name="Objaśnienie w chmurce 42"/>
          <p:cNvSpPr/>
          <p:nvPr/>
        </p:nvSpPr>
        <p:spPr>
          <a:xfrm>
            <a:off x="6348934" y="5639548"/>
            <a:ext cx="2541067" cy="827615"/>
          </a:xfrm>
          <a:prstGeom prst="cloudCallout">
            <a:avLst>
              <a:gd name="adj1" fmla="val -40403"/>
              <a:gd name="adj2" fmla="val -84807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44" name="PoleTekstowe 43"/>
          <p:cNvSpPr txBox="1"/>
          <p:nvPr/>
        </p:nvSpPr>
        <p:spPr>
          <a:xfrm>
            <a:off x="6348934" y="5731623"/>
            <a:ext cx="27802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A </a:t>
            </a:r>
            <a:r>
              <a:rPr lang="pl-PL" sz="1600" dirty="0"/>
              <a:t>my możemy też być prostokątem? 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Objaśnienie w chmurce 44"/>
          <p:cNvSpPr/>
          <p:nvPr/>
        </p:nvSpPr>
        <p:spPr>
          <a:xfrm>
            <a:off x="5711541" y="1747102"/>
            <a:ext cx="3178460" cy="927074"/>
          </a:xfrm>
          <a:prstGeom prst="cloudCallout">
            <a:avLst>
              <a:gd name="adj1" fmla="val -18513"/>
              <a:gd name="adj2" fmla="val 89245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oleTekstowe 45"/>
          <p:cNvSpPr txBox="1"/>
          <p:nvPr/>
        </p:nvSpPr>
        <p:spPr>
          <a:xfrm>
            <a:off x="5998312" y="1888923"/>
            <a:ext cx="27052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Każdy </a:t>
            </a:r>
            <a:r>
              <a:rPr lang="pl-PL" sz="1600" dirty="0"/>
              <a:t>z was nie, ale razem owszem, zaraz pokażę </a:t>
            </a:r>
            <a:endParaRPr lang="pl-PL" sz="1600" dirty="0">
              <a:solidFill>
                <a:srgbClr val="660066"/>
              </a:solidFill>
            </a:endParaRPr>
          </a:p>
        </p:txBody>
      </p:sp>
      <p:cxnSp>
        <p:nvCxnSpPr>
          <p:cNvPr id="47" name="Łącznik prosty 46"/>
          <p:cNvCxnSpPr/>
          <p:nvPr/>
        </p:nvCxnSpPr>
        <p:spPr>
          <a:xfrm>
            <a:off x="1210722" y="4283987"/>
            <a:ext cx="0" cy="1577008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Obraz 47" descr="rysunki_tik_nozyczki.wmf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6969" y="5590863"/>
            <a:ext cx="1231900" cy="774700"/>
          </a:xfrm>
          <a:prstGeom prst="rect">
            <a:avLst/>
          </a:prstGeom>
        </p:spPr>
      </p:pic>
      <p:pic>
        <p:nvPicPr>
          <p:cNvPr id="51" name="Obraz 50" descr="rysunki_tik_0133_slaj1_trapez_caly02_czesc1a.wmf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0" b="1"/>
          <a:stretch/>
        </p:blipFill>
        <p:spPr>
          <a:xfrm>
            <a:off x="4267560" y="4245729"/>
            <a:ext cx="436148" cy="1212904"/>
          </a:xfrm>
          <a:prstGeom prst="rect">
            <a:avLst/>
          </a:prstGeom>
        </p:spPr>
      </p:pic>
      <p:cxnSp>
        <p:nvCxnSpPr>
          <p:cNvPr id="49" name="Łącznik prosty 48"/>
          <p:cNvCxnSpPr/>
          <p:nvPr/>
        </p:nvCxnSpPr>
        <p:spPr>
          <a:xfrm>
            <a:off x="2421308" y="4283987"/>
            <a:ext cx="0" cy="1197704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Obraz 49" descr="rysunki_tik_0133_slaj1_trapez_caly02_czesc3a.wm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223" y="4245729"/>
            <a:ext cx="915051" cy="1230962"/>
          </a:xfrm>
          <a:prstGeom prst="rect">
            <a:avLst/>
          </a:prstGeom>
        </p:spPr>
      </p:pic>
      <p:pic>
        <p:nvPicPr>
          <p:cNvPr id="52" name="Obraz 51" descr="rysunki_tik_0133_slaj1_trapez_caly02_czesc2.wm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" b="1"/>
          <a:stretch/>
        </p:blipFill>
        <p:spPr>
          <a:xfrm>
            <a:off x="6806399" y="4227671"/>
            <a:ext cx="1230962" cy="1230962"/>
          </a:xfrm>
          <a:prstGeom prst="rect">
            <a:avLst/>
          </a:prstGeom>
        </p:spPr>
      </p:pic>
      <p:sp>
        <p:nvSpPr>
          <p:cNvPr id="53" name="Objaśnienie w chmurce 52"/>
          <p:cNvSpPr/>
          <p:nvPr/>
        </p:nvSpPr>
        <p:spPr>
          <a:xfrm>
            <a:off x="472817" y="4471148"/>
            <a:ext cx="3375726" cy="985847"/>
          </a:xfrm>
          <a:prstGeom prst="cloudCallout">
            <a:avLst>
              <a:gd name="adj1" fmla="val 56305"/>
              <a:gd name="adj2" fmla="val -19614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5" name="PoleTekstowe 54"/>
          <p:cNvSpPr txBox="1"/>
          <p:nvPr/>
        </p:nvSpPr>
        <p:spPr>
          <a:xfrm>
            <a:off x="698029" y="4630646"/>
            <a:ext cx="31187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Z dwóch jednakowych trapezów można ułożyć prostokąt </a:t>
            </a:r>
            <a:endParaRPr lang="pl-PL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Chmurka 55"/>
          <p:cNvSpPr/>
          <p:nvPr/>
        </p:nvSpPr>
        <p:spPr>
          <a:xfrm>
            <a:off x="1361200" y="5298763"/>
            <a:ext cx="2194475" cy="949059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PoleTekstowe 56"/>
          <p:cNvSpPr txBox="1"/>
          <p:nvPr/>
        </p:nvSpPr>
        <p:spPr>
          <a:xfrm>
            <a:off x="1309188" y="5523349"/>
            <a:ext cx="2152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SUPER!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36438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750"/>
                            </p:stCondLst>
                            <p:childTnLst>
                              <p:par>
                                <p:cTn id="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75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250"/>
                            </p:stCondLst>
                            <p:childTnLst>
                              <p:par>
                                <p:cTn id="74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750"/>
                            </p:stCondLst>
                            <p:childTnLst>
                              <p:par>
                                <p:cTn id="84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250"/>
                            </p:stCondLst>
                            <p:childTnLst>
                              <p:par>
                                <p:cTn id="91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77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750"/>
                            </p:stCondLst>
                            <p:childTnLst>
                              <p:par>
                                <p:cTn id="101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250"/>
                            </p:stCondLst>
                            <p:childTnLst>
                              <p:par>
                                <p:cTn id="108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25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7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500"/>
                            </p:stCondLst>
                            <p:childTnLst>
                              <p:par>
                                <p:cTn id="1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6750"/>
                            </p:stCondLst>
                            <p:childTnLst>
                              <p:par>
                                <p:cTn id="170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8500"/>
                            </p:stCondLst>
                            <p:childTnLst>
                              <p:par>
                                <p:cTn id="177" presetID="5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87" presetID="52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37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7" grpId="1" animBg="1"/>
      <p:bldP spid="28" grpId="0"/>
      <p:bldP spid="28" grpId="1"/>
      <p:bldP spid="37" grpId="0" animBg="1"/>
      <p:bldP spid="37" grpId="1" animBg="1"/>
      <p:bldP spid="38" grpId="0"/>
      <p:bldP spid="38" grpId="1"/>
      <p:bldP spid="41" grpId="0" animBg="1"/>
      <p:bldP spid="41" grpId="1" animBg="1"/>
      <p:bldP spid="42" grpId="0"/>
      <p:bldP spid="42" grpId="1"/>
      <p:bldP spid="43" grpId="0" animBg="1"/>
      <p:bldP spid="43" grpId="1" animBg="1"/>
      <p:bldP spid="44" grpId="0"/>
      <p:bldP spid="44" grpId="1"/>
      <p:bldP spid="45" grpId="0" animBg="1"/>
      <p:bldP spid="45" grpId="1" animBg="1"/>
      <p:bldP spid="46" grpId="0"/>
      <p:bldP spid="46" grpId="1"/>
      <p:bldP spid="53" grpId="0" animBg="1"/>
      <p:bldP spid="55" grpId="0"/>
      <p:bldP spid="56" grpId="0" animBg="1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Obraz 28" descr="7749816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459" y="227014"/>
            <a:ext cx="1003104" cy="1741237"/>
          </a:xfrm>
          <a:prstGeom prst="rect">
            <a:avLst/>
          </a:prstGeom>
        </p:spPr>
      </p:pic>
      <p:pic>
        <p:nvPicPr>
          <p:cNvPr id="36" name="Obraz 35" descr="dziewczynka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7"/>
          <a:stretch/>
        </p:blipFill>
        <p:spPr>
          <a:xfrm>
            <a:off x="5967589" y="61748"/>
            <a:ext cx="2089029" cy="2269726"/>
          </a:xfrm>
          <a:prstGeom prst="rect">
            <a:avLst/>
          </a:prstGeom>
        </p:spPr>
      </p:pic>
      <p:pic>
        <p:nvPicPr>
          <p:cNvPr id="37" name="Obraz 36" descr="mlodz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625" y="160871"/>
            <a:ext cx="1388675" cy="1728052"/>
          </a:xfrm>
          <a:prstGeom prst="rect">
            <a:avLst/>
          </a:prstGeom>
        </p:spPr>
      </p:pic>
      <p:pic>
        <p:nvPicPr>
          <p:cNvPr id="7" name="Obraz 6" descr="paper-texture-1359509235aJ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16" b="-9934"/>
          <a:stretch/>
        </p:blipFill>
        <p:spPr>
          <a:xfrm>
            <a:off x="283760" y="2331474"/>
            <a:ext cx="8636000" cy="4900551"/>
          </a:xfrm>
          <a:prstGeom prst="rect">
            <a:avLst/>
          </a:prstGeom>
        </p:spPr>
      </p:pic>
      <p:sp>
        <p:nvSpPr>
          <p:cNvPr id="5" name="Tytuł 60"/>
          <p:cNvSpPr txBox="1">
            <a:spLocks/>
          </p:cNvSpPr>
          <p:nvPr/>
        </p:nvSpPr>
        <p:spPr>
          <a:xfrm>
            <a:off x="364068" y="1044221"/>
            <a:ext cx="4620115" cy="7726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dirty="0" smtClean="0"/>
              <a:t>Pole trapezu</a:t>
            </a:r>
            <a:endParaRPr lang="pl-PL" dirty="0"/>
          </a:p>
        </p:txBody>
      </p:sp>
      <p:pic>
        <p:nvPicPr>
          <p:cNvPr id="30" name="Obraz 29" descr="rysunki_tik_0133_slaj1_trapez_caly02_czesc1.wm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2"/>
          <a:stretch/>
        </p:blipFill>
        <p:spPr>
          <a:xfrm>
            <a:off x="994312" y="3381507"/>
            <a:ext cx="439011" cy="1211184"/>
          </a:xfrm>
          <a:prstGeom prst="rect">
            <a:avLst/>
          </a:prstGeom>
        </p:spPr>
      </p:pic>
      <p:pic>
        <p:nvPicPr>
          <p:cNvPr id="31" name="Obraz 30" descr="rysunki_tik_0133_slaj1_trapez_caly02_czesc2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" b="1"/>
          <a:stretch/>
        </p:blipFill>
        <p:spPr>
          <a:xfrm>
            <a:off x="1425408" y="3361729"/>
            <a:ext cx="1230962" cy="1230962"/>
          </a:xfrm>
          <a:prstGeom prst="rect">
            <a:avLst/>
          </a:prstGeom>
        </p:spPr>
      </p:pic>
      <p:pic>
        <p:nvPicPr>
          <p:cNvPr id="32" name="Obraz 31" descr="rysunki_tik_0133_slaj1_trapez_caly02_czesc3.wm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"/>
          <a:stretch/>
        </p:blipFill>
        <p:spPr>
          <a:xfrm>
            <a:off x="2637064" y="3381173"/>
            <a:ext cx="915051" cy="1209175"/>
          </a:xfrm>
          <a:prstGeom prst="rect">
            <a:avLst/>
          </a:prstGeom>
        </p:spPr>
      </p:pic>
      <p:pic>
        <p:nvPicPr>
          <p:cNvPr id="35" name="Obraz 34" descr="rysunki_tik_0133_slaj1_trapez_caly01.wmf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6" b="1"/>
          <a:stretch/>
        </p:blipFill>
        <p:spPr>
          <a:xfrm>
            <a:off x="4498994" y="3358449"/>
            <a:ext cx="2546533" cy="1211184"/>
          </a:xfrm>
          <a:prstGeom prst="rect">
            <a:avLst/>
          </a:prstGeom>
        </p:spPr>
      </p:pic>
      <p:cxnSp>
        <p:nvCxnSpPr>
          <p:cNvPr id="47" name="Łącznik prosty 46"/>
          <p:cNvCxnSpPr/>
          <p:nvPr/>
        </p:nvCxnSpPr>
        <p:spPr>
          <a:xfrm>
            <a:off x="1439519" y="3394987"/>
            <a:ext cx="0" cy="1577008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Obraz 47" descr="rysunki_tik_nozyczki.wm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5766" y="4701863"/>
            <a:ext cx="1231900" cy="774700"/>
          </a:xfrm>
          <a:prstGeom prst="rect">
            <a:avLst/>
          </a:prstGeom>
        </p:spPr>
      </p:pic>
      <p:pic>
        <p:nvPicPr>
          <p:cNvPr id="51" name="Obraz 50" descr="rysunki_tik_0133_slaj1_trapez_caly02_czesc1a.wmf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0" b="1"/>
          <a:stretch/>
        </p:blipFill>
        <p:spPr>
          <a:xfrm>
            <a:off x="4496357" y="3356729"/>
            <a:ext cx="436148" cy="1212904"/>
          </a:xfrm>
          <a:prstGeom prst="rect">
            <a:avLst/>
          </a:prstGeom>
        </p:spPr>
      </p:pic>
      <p:cxnSp>
        <p:nvCxnSpPr>
          <p:cNvPr id="49" name="Łącznik prosty 48"/>
          <p:cNvCxnSpPr/>
          <p:nvPr/>
        </p:nvCxnSpPr>
        <p:spPr>
          <a:xfrm>
            <a:off x="2650105" y="3394987"/>
            <a:ext cx="0" cy="1197704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Obraz 49" descr="rysunki_tik_0133_slaj1_trapez_caly02_czesc3a.wm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20" y="3356729"/>
            <a:ext cx="915051" cy="1230962"/>
          </a:xfrm>
          <a:prstGeom prst="rect">
            <a:avLst/>
          </a:prstGeom>
        </p:spPr>
      </p:pic>
      <p:pic>
        <p:nvPicPr>
          <p:cNvPr id="52" name="Obraz 51" descr="rysunki_tik_0133_slaj1_trapez_caly02_czesc2.wm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" b="1"/>
          <a:stretch/>
        </p:blipFill>
        <p:spPr>
          <a:xfrm>
            <a:off x="7035196" y="3338671"/>
            <a:ext cx="1230962" cy="1230962"/>
          </a:xfrm>
          <a:prstGeom prst="rect">
            <a:avLst/>
          </a:prstGeom>
        </p:spPr>
      </p:pic>
      <p:cxnSp>
        <p:nvCxnSpPr>
          <p:cNvPr id="39" name="Łącznik prosty 38"/>
          <p:cNvCxnSpPr/>
          <p:nvPr/>
        </p:nvCxnSpPr>
        <p:spPr>
          <a:xfrm>
            <a:off x="4498994" y="2934114"/>
            <a:ext cx="0" cy="16185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39"/>
          <p:cNvCxnSpPr/>
          <p:nvPr/>
        </p:nvCxnSpPr>
        <p:spPr>
          <a:xfrm>
            <a:off x="8261441" y="2934114"/>
            <a:ext cx="0" cy="16185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53"/>
          <p:cNvCxnSpPr/>
          <p:nvPr/>
        </p:nvCxnSpPr>
        <p:spPr>
          <a:xfrm flipH="1">
            <a:off x="4498994" y="2934114"/>
            <a:ext cx="37671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PoleTekstowe 57"/>
          <p:cNvSpPr txBox="1"/>
          <p:nvPr/>
        </p:nvSpPr>
        <p:spPr>
          <a:xfrm>
            <a:off x="5987766" y="2556738"/>
            <a:ext cx="57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404040"/>
                </a:solidFill>
                <a:sym typeface="Symbol"/>
              </a:rPr>
              <a:t>a+b</a:t>
            </a:r>
            <a:r>
              <a:rPr lang="cs-CZ" dirty="0" smtClean="0">
                <a:solidFill>
                  <a:srgbClr val="404040"/>
                </a:solidFill>
              </a:rPr>
              <a:t> </a:t>
            </a:r>
            <a:endParaRPr lang="pl-PL" dirty="0">
              <a:solidFill>
                <a:srgbClr val="404040"/>
              </a:solidFill>
            </a:endParaRPr>
          </a:p>
        </p:txBody>
      </p:sp>
      <p:sp>
        <p:nvSpPr>
          <p:cNvPr id="59" name="PoleTekstowe 58"/>
          <p:cNvSpPr txBox="1"/>
          <p:nvPr/>
        </p:nvSpPr>
        <p:spPr>
          <a:xfrm>
            <a:off x="5527391" y="4603526"/>
            <a:ext cx="30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404040"/>
                </a:solidFill>
                <a:sym typeface="Symbol"/>
              </a:rPr>
              <a:t>a</a:t>
            </a:r>
            <a:endParaRPr lang="pl-PL" dirty="0">
              <a:solidFill>
                <a:srgbClr val="404040"/>
              </a:solidFill>
            </a:endParaRPr>
          </a:p>
        </p:txBody>
      </p:sp>
      <p:sp>
        <p:nvSpPr>
          <p:cNvPr id="60" name="PoleTekstowe 59"/>
          <p:cNvSpPr txBox="1"/>
          <p:nvPr/>
        </p:nvSpPr>
        <p:spPr>
          <a:xfrm>
            <a:off x="7649757" y="4603526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404040"/>
                </a:solidFill>
                <a:sym typeface="Symbol"/>
              </a:rPr>
              <a:t>b</a:t>
            </a:r>
            <a:r>
              <a:rPr lang="cs-CZ" dirty="0" smtClean="0">
                <a:solidFill>
                  <a:srgbClr val="404040"/>
                </a:solidFill>
              </a:rPr>
              <a:t> </a:t>
            </a:r>
            <a:endParaRPr lang="pl-PL" dirty="0">
              <a:solidFill>
                <a:srgbClr val="404040"/>
              </a:solidFill>
            </a:endParaRPr>
          </a:p>
        </p:txBody>
      </p:sp>
      <p:sp>
        <p:nvSpPr>
          <p:cNvPr id="61" name="PoleTekstowe 60"/>
          <p:cNvSpPr txBox="1"/>
          <p:nvPr/>
        </p:nvSpPr>
        <p:spPr>
          <a:xfrm>
            <a:off x="8287402" y="3746276"/>
            <a:ext cx="319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404040"/>
                </a:solidFill>
                <a:sym typeface="Symbol"/>
              </a:rPr>
              <a:t>h</a:t>
            </a:r>
            <a:r>
              <a:rPr lang="cs-CZ" dirty="0" smtClean="0">
                <a:solidFill>
                  <a:srgbClr val="404040"/>
                </a:solidFill>
              </a:rPr>
              <a:t> </a:t>
            </a:r>
            <a:endParaRPr lang="pl-PL" dirty="0">
              <a:solidFill>
                <a:srgbClr val="404040"/>
              </a:solidFill>
            </a:endParaRPr>
          </a:p>
        </p:txBody>
      </p:sp>
      <p:sp>
        <p:nvSpPr>
          <p:cNvPr id="66" name="PoleTekstowe 65"/>
          <p:cNvSpPr txBox="1"/>
          <p:nvPr/>
        </p:nvSpPr>
        <p:spPr>
          <a:xfrm>
            <a:off x="1774162" y="3655888"/>
            <a:ext cx="1725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P=(</a:t>
            </a:r>
            <a:r>
              <a:rPr lang="pl-PL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a+b</a:t>
            </a:r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)h</a:t>
            </a:r>
            <a:r>
              <a:rPr lang="cs-CZ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7" name="Obraz 76" descr="podkreslenie_niebieskie.wmf"/>
          <p:cNvPicPr>
            <a:picLocks noChangeAspect="1"/>
          </p:cNvPicPr>
          <p:nvPr/>
        </p:nvPicPr>
        <p:blipFill>
          <a:blip r:embed="rId14">
            <a:duotone>
              <a:prstClr val="black"/>
              <a:srgbClr val="CC0066">
                <a:tint val="45000"/>
                <a:satMod val="400000"/>
              </a:srgbClr>
            </a:duotone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9" y="1672897"/>
            <a:ext cx="5626100" cy="228600"/>
          </a:xfrm>
          <a:prstGeom prst="rect">
            <a:avLst/>
          </a:prstGeom>
        </p:spPr>
      </p:pic>
      <p:sp>
        <p:nvSpPr>
          <p:cNvPr id="78" name="PoleTekstowe 77"/>
          <p:cNvSpPr txBox="1"/>
          <p:nvPr/>
        </p:nvSpPr>
        <p:spPr>
          <a:xfrm>
            <a:off x="5527391" y="5443553"/>
            <a:ext cx="63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P=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PoleTekstowe 78"/>
          <p:cNvSpPr txBox="1"/>
          <p:nvPr/>
        </p:nvSpPr>
        <p:spPr>
          <a:xfrm>
            <a:off x="6136020" y="5210549"/>
            <a:ext cx="1275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(</a:t>
            </a:r>
            <a:r>
              <a:rPr lang="pl-PL" sz="2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a+b</a:t>
            </a:r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)h</a:t>
            </a:r>
            <a:r>
              <a:rPr lang="cs-CZ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PoleTekstowe 79"/>
          <p:cNvSpPr txBox="1"/>
          <p:nvPr/>
        </p:nvSpPr>
        <p:spPr>
          <a:xfrm>
            <a:off x="6582345" y="5641663"/>
            <a:ext cx="385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2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" name="Łącznik prosty 12"/>
          <p:cNvCxnSpPr/>
          <p:nvPr/>
        </p:nvCxnSpPr>
        <p:spPr>
          <a:xfrm>
            <a:off x="6208037" y="5752788"/>
            <a:ext cx="1108800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278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250"/>
                            </p:stCondLst>
                            <p:childTnLst>
                              <p:par>
                                <p:cTn id="81" presetID="10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0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9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7500"/>
                            </p:stCondLst>
                            <p:childTnLst>
                              <p:par>
                                <p:cTn id="1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5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8" grpId="0"/>
      <p:bldP spid="59" grpId="0"/>
      <p:bldP spid="60" grpId="0"/>
      <p:bldP spid="61" grpId="0"/>
      <p:bldP spid="66" grpId="0"/>
      <p:bldP spid="78" grpId="0"/>
      <p:bldP spid="79" grpId="0"/>
      <p:bldP spid="8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Kształt fali.thmx</Template>
  <TotalTime>4733</TotalTime>
  <Words>68</Words>
  <Application>Microsoft Macintosh PowerPoint</Application>
  <PresentationFormat>Pokaz na ekranie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Kształt fali</vt:lpstr>
      <vt:lpstr>Pole trapezu</vt:lpstr>
      <vt:lpstr>Prezentacja programu PowerPoint</vt:lpstr>
      <vt:lpstr>Prezentacja programu PowerPoint</vt:lpstr>
    </vt:vector>
  </TitlesOfParts>
  <Company>Ovigo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Michalik</dc:creator>
  <cp:lastModifiedBy>Małgorzata Michalik</cp:lastModifiedBy>
  <cp:revision>238</cp:revision>
  <dcterms:created xsi:type="dcterms:W3CDTF">2013-08-24T13:51:02Z</dcterms:created>
  <dcterms:modified xsi:type="dcterms:W3CDTF">2013-08-28T23:26:45Z</dcterms:modified>
</cp:coreProperties>
</file>